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Urbanist Medium"/>
      <p:regular r:id="rId18"/>
      <p:bold r:id="rId19"/>
      <p:italic r:id="rId20"/>
      <p:boldItalic r:id="rId21"/>
    </p:embeddedFont>
    <p:embeddedFont>
      <p:font typeface="Urbanist SemiBold"/>
      <p:regular r:id="rId22"/>
      <p:bold r:id="rId23"/>
      <p:italic r:id="rId24"/>
      <p:boldItalic r:id="rId25"/>
    </p:embeddedFont>
    <p:embeddedFont>
      <p:font typeface="Urbanis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italic.fntdata"/><Relationship Id="rId22" Type="http://schemas.openxmlformats.org/officeDocument/2006/relationships/font" Target="fonts/UrbanistSemiBold-regular.fntdata"/><Relationship Id="rId21" Type="http://schemas.openxmlformats.org/officeDocument/2006/relationships/font" Target="fonts/UrbanistMedium-boldItalic.fntdata"/><Relationship Id="rId24" Type="http://schemas.openxmlformats.org/officeDocument/2006/relationships/font" Target="fonts/UrbanistSemiBold-italic.fntdata"/><Relationship Id="rId23" Type="http://schemas.openxmlformats.org/officeDocument/2006/relationships/font" Target="fonts/Urbanis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regular.fntdata"/><Relationship Id="rId25" Type="http://schemas.openxmlformats.org/officeDocument/2006/relationships/font" Target="fonts/UrbanistSemiBold-boldItalic.fntdata"/><Relationship Id="rId28" Type="http://schemas.openxmlformats.org/officeDocument/2006/relationships/font" Target="fonts/Urbanist-italic.fntdata"/><Relationship Id="rId27" Type="http://schemas.openxmlformats.org/officeDocument/2006/relationships/font" Target="fonts/Urbanis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rbanistMedium-bold.fntdata"/><Relationship Id="rId18" Type="http://schemas.openxmlformats.org/officeDocument/2006/relationships/font" Target="fonts/Urbanis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84bc80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884bc80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84bc80311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84bc80311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Integration with different tools - Like VT, Shodan,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Escalate to Incidents - keep everyone on the same page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bc8031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bc8031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Eg. Claude Github Action</a:t>
            </a:r>
            <a:endParaRPr sz="120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884bc80311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884bc8031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884bc8031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884bc8031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84bc803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884bc803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884bc803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884bc803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have endless alerts (Most are useless anyway)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having SOC is expensive, try getting compromised without SOC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is directly protecting the company assets and capital thus contributing the growth of company.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compliance </a:t>
            </a:r>
            <a:r>
              <a:rPr lang="en"/>
              <a:t>necessity</a:t>
            </a:r>
            <a:r>
              <a:rPr lang="en"/>
              <a:t> for a reason. Compliance is a first step, not the end goal.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How much SOC has a say in the Corporate.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Product is bullet proof without the people to use it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Creativity is the first </a:t>
            </a:r>
            <a:r>
              <a:rPr lang="en"/>
              <a:t>skill set</a:t>
            </a:r>
            <a:r>
              <a:rPr lang="en"/>
              <a:t> </a:t>
            </a:r>
            <a:r>
              <a:rPr lang="en"/>
              <a:t>that we look for in a teammate.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84bc8031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884bc8031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protect what you don’t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84bc8031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84bc8031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Mitre is a good reference. But do we need everything from Mitre? Or 1001 pre-built rules to send non-stop alerts.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84bc8031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884bc8031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884bc8031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884bc8031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886c5ac6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886c5ac6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013034"/>
            <a:ext cx="1887900" cy="456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3375" lIns="123375" spcFirstLastPara="1" rIns="123375" wrap="square" tIns="123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9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228591" y="3298800"/>
            <a:ext cx="233094" cy="233094"/>
            <a:chOff x="259788" y="1923155"/>
            <a:chExt cx="409800" cy="409800"/>
          </a:xfrm>
        </p:grpSpPr>
        <p:sp>
          <p:nvSpPr>
            <p:cNvPr id="439" name="Google Shape;439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40" name="Google Shape;440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1" name="Google Shape;441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2" name="Google Shape;442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3" name="Google Shape;443;p41"/>
          <p:cNvSpPr txBox="1"/>
          <p:nvPr>
            <p:ph type="title"/>
          </p:nvPr>
        </p:nvSpPr>
        <p:spPr>
          <a:xfrm>
            <a:off x="228600" y="35433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>
                <a:solidFill>
                  <a:schemeClr val="lt1"/>
                </a:solidFill>
              </a:rPr>
              <a:t>Not-So-Boring SOC: Detection, Hunting, Automation, and What AI Means to Me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44" name="Google Shape;444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  <p:sp>
        <p:nvSpPr>
          <p:cNvPr id="445" name="Google Shape;445;p41"/>
          <p:cNvSpPr txBox="1"/>
          <p:nvPr>
            <p:ph idx="5" type="subTitle"/>
          </p:nvPr>
        </p:nvSpPr>
        <p:spPr>
          <a:xfrm>
            <a:off x="228600" y="4013033"/>
            <a:ext cx="1706700" cy="380700"/>
          </a:xfrm>
          <a:prstGeom prst="rect">
            <a:avLst/>
          </a:prstGeom>
        </p:spPr>
        <p:txBody>
          <a:bodyPr anchorCtr="0" anchor="t" bIns="123375" lIns="123375" spcFirstLastPara="1" rIns="123375" wrap="square" tIns="123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19"/>
              <a:t>Aung Myint Myat</a:t>
            </a:r>
            <a:endParaRPr sz="1519"/>
          </a:p>
        </p:txBody>
      </p:sp>
      <p:sp>
        <p:nvSpPr>
          <p:cNvPr id="446" name="Google Shape;446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/>
          <p:nvPr/>
        </p:nvSpPr>
        <p:spPr>
          <a:xfrm>
            <a:off x="6080700" y="228600"/>
            <a:ext cx="2835000" cy="2062800"/>
          </a:xfrm>
          <a:prstGeom prst="roundRect">
            <a:avLst>
              <a:gd fmla="val 1185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5" name="Google Shape;625;p50"/>
          <p:cNvSpPr/>
          <p:nvPr/>
        </p:nvSpPr>
        <p:spPr>
          <a:xfrm>
            <a:off x="3154500" y="228600"/>
            <a:ext cx="2835000" cy="20628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6" name="Google Shape;626;p50"/>
          <p:cNvSpPr/>
          <p:nvPr/>
        </p:nvSpPr>
        <p:spPr>
          <a:xfrm>
            <a:off x="6080700" y="2389841"/>
            <a:ext cx="2835000" cy="2062800"/>
          </a:xfrm>
          <a:prstGeom prst="roundRect">
            <a:avLst>
              <a:gd fmla="val 1160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7" name="Google Shape;627;p50"/>
          <p:cNvSpPr/>
          <p:nvPr/>
        </p:nvSpPr>
        <p:spPr>
          <a:xfrm>
            <a:off x="3154500" y="2389841"/>
            <a:ext cx="2835000" cy="2062800"/>
          </a:xfrm>
          <a:prstGeom prst="roundRect">
            <a:avLst>
              <a:gd fmla="val 1087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28" name="Google Shape;628;p50"/>
          <p:cNvSpPr txBox="1"/>
          <p:nvPr>
            <p:ph type="title"/>
          </p:nvPr>
        </p:nvSpPr>
        <p:spPr>
          <a:xfrm>
            <a:off x="233850" y="228600"/>
            <a:ext cx="2343000" cy="145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Urbanist Medium"/>
                <a:ea typeface="Urbanist Medium"/>
                <a:cs typeface="Urbanist Medium"/>
                <a:sym typeface="Urbanist Medium"/>
              </a:rPr>
              <a:t>Automate Everything</a:t>
            </a:r>
            <a:endParaRPr sz="32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29" name="Google Shape;629;p50"/>
          <p:cNvSpPr txBox="1"/>
          <p:nvPr>
            <p:ph idx="4" type="title"/>
          </p:nvPr>
        </p:nvSpPr>
        <p:spPr>
          <a:xfrm>
            <a:off x="3379125" y="491100"/>
            <a:ext cx="24447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630" name="Google Shape;630;p50"/>
          <p:cNvSpPr txBox="1"/>
          <p:nvPr>
            <p:ph idx="6" type="subTitle"/>
          </p:nvPr>
        </p:nvSpPr>
        <p:spPr>
          <a:xfrm>
            <a:off x="3379125" y="950850"/>
            <a:ext cx="2444700" cy="11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Detection development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Rules validation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Enrichment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Deployments to different systems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Testing and Validation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1" name="Google Shape;631;p50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Response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32" name="Google Shape;632;p50"/>
          <p:cNvSpPr txBox="1"/>
          <p:nvPr>
            <p:ph idx="9" type="subTitle"/>
          </p:nvPr>
        </p:nvSpPr>
        <p:spPr>
          <a:xfrm>
            <a:off x="6318036" y="950852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Artifact collections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Central management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Sandbox deployment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Communication Channels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3" name="Google Shape;633;p50"/>
          <p:cNvSpPr txBox="1"/>
          <p:nvPr>
            <p:ph idx="13" type="title"/>
          </p:nvPr>
        </p:nvSpPr>
        <p:spPr>
          <a:xfrm>
            <a:off x="6318057" y="2655750"/>
            <a:ext cx="23430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Improving KBs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34" name="Google Shape;634;p50"/>
          <p:cNvSpPr txBox="1"/>
          <p:nvPr>
            <p:ph idx="15" type="subTitle"/>
          </p:nvPr>
        </p:nvSpPr>
        <p:spPr>
          <a:xfrm>
            <a:off x="6318025" y="3074625"/>
            <a:ext cx="2444700" cy="11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Threat Intel Collections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Correlation across cases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Evaluation and improvement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Crafting proper threat models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Build 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transparent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procedures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5" name="Google Shape;635;p50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Hunting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36" name="Google Shape;636;p50"/>
          <p:cNvSpPr txBox="1"/>
          <p:nvPr>
            <p:ph idx="18" type="subTitle"/>
          </p:nvPr>
        </p:nvSpPr>
        <p:spPr>
          <a:xfrm>
            <a:off x="3349650" y="3074623"/>
            <a:ext cx="2444700" cy="11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Integration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Incident Escalation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Documentation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Status Updates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Success Measurements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37" name="Google Shape;6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0" y="2134050"/>
            <a:ext cx="2444700" cy="18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 txBox="1"/>
          <p:nvPr/>
        </p:nvSpPr>
        <p:spPr>
          <a:xfrm>
            <a:off x="6859200" y="4683725"/>
            <a:ext cx="205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5F5F5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VarCamp 2025</a:t>
            </a:r>
            <a:endParaRPr sz="700">
              <a:solidFill>
                <a:srgbClr val="F5F5F5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1"/>
          <p:cNvSpPr/>
          <p:nvPr/>
        </p:nvSpPr>
        <p:spPr>
          <a:xfrm>
            <a:off x="3474450" y="2291225"/>
            <a:ext cx="2101200" cy="21615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4" name="Google Shape;644;p51"/>
          <p:cNvSpPr/>
          <p:nvPr/>
        </p:nvSpPr>
        <p:spPr>
          <a:xfrm>
            <a:off x="5691950" y="22912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5" name="Google Shape;645;p51"/>
          <p:cNvSpPr txBox="1"/>
          <p:nvPr>
            <p:ph type="title"/>
          </p:nvPr>
        </p:nvSpPr>
        <p:spPr>
          <a:xfrm>
            <a:off x="187725" y="806875"/>
            <a:ext cx="6480300" cy="65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Takes on AI</a:t>
            </a:r>
            <a:endParaRPr/>
          </a:p>
        </p:txBody>
      </p:sp>
      <p:sp>
        <p:nvSpPr>
          <p:cNvPr id="646" name="Google Shape;646;p5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VarCamp 2025</a:t>
            </a:r>
            <a:endParaRPr/>
          </a:p>
        </p:txBody>
      </p:sp>
      <p:sp>
        <p:nvSpPr>
          <p:cNvPr id="647" name="Google Shape;647;p51"/>
          <p:cNvSpPr txBox="1"/>
          <p:nvPr>
            <p:ph idx="7" type="body"/>
          </p:nvPr>
        </p:nvSpPr>
        <p:spPr>
          <a:xfrm>
            <a:off x="5871500" y="2468775"/>
            <a:ext cx="2864700" cy="198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 so-called AI feature is valuable.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Beware of marketing </a:t>
            </a:r>
            <a:r>
              <a:rPr lang="en"/>
              <a:t>gimmicks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It needs to be used responsibly.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Be the judge of the work. Don’t trust blindly.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Think of it as an assistant, not a replacement.</a:t>
            </a:r>
            <a:endParaRPr/>
          </a:p>
        </p:txBody>
      </p:sp>
      <p:sp>
        <p:nvSpPr>
          <p:cNvPr id="648" name="Google Shape;648;p51"/>
          <p:cNvSpPr/>
          <p:nvPr/>
        </p:nvSpPr>
        <p:spPr>
          <a:xfrm>
            <a:off x="187725" y="2330825"/>
            <a:ext cx="3223800" cy="21615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49" name="Google Shape;649;p51"/>
          <p:cNvSpPr txBox="1"/>
          <p:nvPr>
            <p:ph idx="7" type="body"/>
          </p:nvPr>
        </p:nvSpPr>
        <p:spPr>
          <a:xfrm>
            <a:off x="313900" y="2468775"/>
            <a:ext cx="2864700" cy="1795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great potential.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It helps </a:t>
            </a:r>
            <a:r>
              <a:rPr lang="en"/>
              <a:t>immensely</a:t>
            </a:r>
            <a:r>
              <a:rPr lang="en"/>
              <a:t> in our works.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It improves our decision-making with data-driven insights.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 great thinking partner for brainstorming.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Give a quick start for all tasks.</a:t>
            </a:r>
            <a:endParaRPr/>
          </a:p>
        </p:txBody>
      </p:sp>
      <p:pic>
        <p:nvPicPr>
          <p:cNvPr id="650" name="Google Shape;6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550" y="2545623"/>
            <a:ext cx="1584364" cy="158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p52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2"/>
          <p:cNvSpPr/>
          <p:nvPr/>
        </p:nvSpPr>
        <p:spPr>
          <a:xfrm>
            <a:off x="6080700" y="2888275"/>
            <a:ext cx="2835000" cy="1564500"/>
          </a:xfrm>
          <a:prstGeom prst="roundRect">
            <a:avLst>
              <a:gd fmla="val 1230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6309300" y="3096325"/>
            <a:ext cx="2599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Want to catch up more</a:t>
            </a: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?</a:t>
            </a:r>
            <a:r>
              <a:rPr lang="en"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sz="1800">
              <a:solidFill>
                <a:schemeClr val="accent3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Let’s </a:t>
            </a:r>
            <a:r>
              <a:rPr lang="en"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talk</a:t>
            </a:r>
            <a:endParaRPr sz="12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Full Name: 	Aung Myint Myat</a:t>
            </a:r>
            <a:endParaRPr sz="16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Email:		aungmmtech@gmail.com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LinkedIn:	</a:t>
            </a: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linkedin.com/in/aungmm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59" name="Google Shape;659;p5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type="title"/>
          </p:nvPr>
        </p:nvSpPr>
        <p:spPr>
          <a:xfrm>
            <a:off x="228600" y="23475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whoami</a:t>
            </a:r>
            <a:endParaRPr/>
          </a:p>
        </p:txBody>
      </p:sp>
      <p:sp>
        <p:nvSpPr>
          <p:cNvPr id="452" name="Google Shape;452;p42"/>
          <p:cNvSpPr txBox="1"/>
          <p:nvPr/>
        </p:nvSpPr>
        <p:spPr>
          <a:xfrm>
            <a:off x="725325" y="1019688"/>
            <a:ext cx="733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Aung Myint Myat</a:t>
            </a: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is currently working as a threat hunter at ExpressVPN in Singapore, focusing mainly on investigating security incidents, conducting proactive threat hunting, and developing robust defense mechanisms against threat actors.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Disclaimer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Opinions expressed are solely my own and are not related to any of my  previous or present employers.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Urbanist"/>
              <a:buChar char="●"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materials presented are based loosely on publicly available research and discoveries.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4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9" name="Google Shape;459;p43"/>
          <p:cNvSpPr/>
          <p:nvPr/>
        </p:nvSpPr>
        <p:spPr>
          <a:xfrm>
            <a:off x="4618950" y="84922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0" name="Google Shape;460;p43"/>
          <p:cNvSpPr/>
          <p:nvPr/>
        </p:nvSpPr>
        <p:spPr>
          <a:xfrm>
            <a:off x="4618950" y="209281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4618950" y="271343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4618950" y="333408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4618950" y="395471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64" name="Google Shape;464;p43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65" name="Google Shape;465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6" name="Google Shape;466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7" name="Google Shape;467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9" name="Google Shape;469;p43"/>
          <p:cNvGrpSpPr/>
          <p:nvPr/>
        </p:nvGrpSpPr>
        <p:grpSpPr>
          <a:xfrm rot="-5400000">
            <a:off x="8556505" y="1051410"/>
            <a:ext cx="204654" cy="204654"/>
            <a:chOff x="259788" y="1923155"/>
            <a:chExt cx="409800" cy="409800"/>
          </a:xfrm>
        </p:grpSpPr>
        <p:sp>
          <p:nvSpPr>
            <p:cNvPr id="470" name="Google Shape;470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1" name="Google Shape;471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2" name="Google Shape;472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4" name="Google Shape;474;p43"/>
          <p:cNvGrpSpPr/>
          <p:nvPr/>
        </p:nvGrpSpPr>
        <p:grpSpPr>
          <a:xfrm rot="-5400000">
            <a:off x="8556505" y="2294980"/>
            <a:ext cx="204654" cy="204654"/>
            <a:chOff x="259788" y="1923155"/>
            <a:chExt cx="409800" cy="409800"/>
          </a:xfrm>
        </p:grpSpPr>
        <p:sp>
          <p:nvSpPr>
            <p:cNvPr id="475" name="Google Shape;475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6" name="Google Shape;476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7" name="Google Shape;477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9" name="Google Shape;479;p43"/>
          <p:cNvGrpSpPr/>
          <p:nvPr/>
        </p:nvGrpSpPr>
        <p:grpSpPr>
          <a:xfrm rot="-5400000">
            <a:off x="8556505" y="2915615"/>
            <a:ext cx="204654" cy="204654"/>
            <a:chOff x="259788" y="1923155"/>
            <a:chExt cx="409800" cy="409800"/>
          </a:xfrm>
        </p:grpSpPr>
        <p:sp>
          <p:nvSpPr>
            <p:cNvPr id="480" name="Google Shape;480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1" name="Google Shape;481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2" name="Google Shape;482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4" name="Google Shape;484;p43"/>
          <p:cNvGrpSpPr/>
          <p:nvPr/>
        </p:nvGrpSpPr>
        <p:grpSpPr>
          <a:xfrm rot="-5400000">
            <a:off x="8556505" y="3536250"/>
            <a:ext cx="204654" cy="204654"/>
            <a:chOff x="259788" y="1923155"/>
            <a:chExt cx="409800" cy="409800"/>
          </a:xfrm>
        </p:grpSpPr>
        <p:sp>
          <p:nvSpPr>
            <p:cNvPr id="485" name="Google Shape;485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6" name="Google Shape;486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7" name="Google Shape;487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9" name="Google Shape;489;p43"/>
          <p:cNvGrpSpPr/>
          <p:nvPr/>
        </p:nvGrpSpPr>
        <p:grpSpPr>
          <a:xfrm rot="-5400000">
            <a:off x="8556505" y="4156885"/>
            <a:ext cx="204654" cy="204654"/>
            <a:chOff x="259788" y="1923155"/>
            <a:chExt cx="409800" cy="409800"/>
          </a:xfrm>
        </p:grpSpPr>
        <p:sp>
          <p:nvSpPr>
            <p:cNvPr id="490" name="Google Shape;490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1" name="Google Shape;491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92" name="Google Shape;492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4" name="Google Shape;494;p43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  <p:sp>
        <p:nvSpPr>
          <p:cNvPr id="495" name="Google Shape;495;p43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96" name="Google Shape;496;p43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7" name="Google Shape;497;p43"/>
          <p:cNvSpPr txBox="1"/>
          <p:nvPr>
            <p:ph idx="5" type="subTitle"/>
          </p:nvPr>
        </p:nvSpPr>
        <p:spPr>
          <a:xfrm>
            <a:off x="4744575" y="100693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98" name="Google Shape;498;p43"/>
          <p:cNvSpPr txBox="1"/>
          <p:nvPr>
            <p:ph idx="6" type="subTitle"/>
          </p:nvPr>
        </p:nvSpPr>
        <p:spPr>
          <a:xfrm>
            <a:off x="4744575" y="224966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99" name="Google Shape;499;p43"/>
          <p:cNvSpPr txBox="1"/>
          <p:nvPr>
            <p:ph idx="7" type="subTitle"/>
          </p:nvPr>
        </p:nvSpPr>
        <p:spPr>
          <a:xfrm>
            <a:off x="4744575" y="287379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00" name="Google Shape;500;p43"/>
          <p:cNvSpPr txBox="1"/>
          <p:nvPr>
            <p:ph idx="8" type="subTitle"/>
          </p:nvPr>
        </p:nvSpPr>
        <p:spPr>
          <a:xfrm>
            <a:off x="4744575" y="349094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1" name="Google Shape;501;p43"/>
          <p:cNvSpPr txBox="1"/>
          <p:nvPr>
            <p:ph idx="9" type="subTitle"/>
          </p:nvPr>
        </p:nvSpPr>
        <p:spPr>
          <a:xfrm>
            <a:off x="4744575" y="410811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02" name="Google Shape;502;p43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Stereotypes in SOC</a:t>
            </a:r>
            <a:endParaRPr/>
          </a:p>
        </p:txBody>
      </p:sp>
      <p:sp>
        <p:nvSpPr>
          <p:cNvPr id="503" name="Google Shape;503;p43"/>
          <p:cNvSpPr txBox="1"/>
          <p:nvPr>
            <p:ph idx="14" type="subTitle"/>
          </p:nvPr>
        </p:nvSpPr>
        <p:spPr>
          <a:xfrm>
            <a:off x="5067075" y="100693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From Boring to Engaging</a:t>
            </a:r>
            <a:endParaRPr/>
          </a:p>
        </p:txBody>
      </p:sp>
      <p:sp>
        <p:nvSpPr>
          <p:cNvPr id="504" name="Google Shape;504;p43"/>
          <p:cNvSpPr txBox="1"/>
          <p:nvPr>
            <p:ph idx="15" type="subTitle"/>
          </p:nvPr>
        </p:nvSpPr>
        <p:spPr>
          <a:xfrm>
            <a:off x="5067075" y="224966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Hunt Is On</a:t>
            </a:r>
            <a:endParaRPr/>
          </a:p>
        </p:txBody>
      </p:sp>
      <p:sp>
        <p:nvSpPr>
          <p:cNvPr id="505" name="Google Shape;505;p43"/>
          <p:cNvSpPr txBox="1"/>
          <p:nvPr>
            <p:ph idx="16" type="subTitle"/>
          </p:nvPr>
        </p:nvSpPr>
        <p:spPr>
          <a:xfrm>
            <a:off x="5067075" y="287379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Automate Everything</a:t>
            </a:r>
            <a:endParaRPr/>
          </a:p>
        </p:txBody>
      </p:sp>
      <p:sp>
        <p:nvSpPr>
          <p:cNvPr id="506" name="Google Shape;506;p43"/>
          <p:cNvSpPr txBox="1"/>
          <p:nvPr>
            <p:ph idx="17" type="subTitle"/>
          </p:nvPr>
        </p:nvSpPr>
        <p:spPr>
          <a:xfrm>
            <a:off x="5067075" y="349094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AI: Hype vs. Reality in the SOC</a:t>
            </a:r>
            <a:endParaRPr/>
          </a:p>
        </p:txBody>
      </p:sp>
      <p:sp>
        <p:nvSpPr>
          <p:cNvPr id="507" name="Google Shape;507;p43"/>
          <p:cNvSpPr txBox="1"/>
          <p:nvPr>
            <p:ph idx="18" type="subTitle"/>
          </p:nvPr>
        </p:nvSpPr>
        <p:spPr>
          <a:xfrm>
            <a:off x="5067075" y="410811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Human Element</a:t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4619100" y="147240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509" name="Google Shape;509;p43"/>
          <p:cNvGrpSpPr/>
          <p:nvPr/>
        </p:nvGrpSpPr>
        <p:grpSpPr>
          <a:xfrm rot="-5400000">
            <a:off x="8556655" y="1674590"/>
            <a:ext cx="204654" cy="204654"/>
            <a:chOff x="259788" y="1923155"/>
            <a:chExt cx="409800" cy="409800"/>
          </a:xfrm>
        </p:grpSpPr>
        <p:sp>
          <p:nvSpPr>
            <p:cNvPr id="510" name="Google Shape;510;p43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11" name="Google Shape;511;p43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12" name="Google Shape;512;p43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43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14" name="Google Shape;514;p43"/>
          <p:cNvSpPr txBox="1"/>
          <p:nvPr>
            <p:ph idx="5" type="subTitle"/>
          </p:nvPr>
        </p:nvSpPr>
        <p:spPr>
          <a:xfrm>
            <a:off x="4744725" y="163011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15" name="Google Shape;515;p43"/>
          <p:cNvSpPr txBox="1"/>
          <p:nvPr>
            <p:ph idx="14" type="subTitle"/>
          </p:nvPr>
        </p:nvSpPr>
        <p:spPr>
          <a:xfrm>
            <a:off x="5067225" y="163011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FFFFFF"/>
                </a:solidFill>
              </a:rPr>
              <a:t>Detection Beyond the Obvious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20" name="Google Shape;520;p44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 txBox="1"/>
          <p:nvPr>
            <p:ph type="title"/>
          </p:nvPr>
        </p:nvSpPr>
        <p:spPr>
          <a:xfrm>
            <a:off x="234125" y="3925825"/>
            <a:ext cx="8574600" cy="526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All are NOT TRUE. (If it’s TRUE, it’s not SOC)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2" name="Google Shape;522;p44"/>
          <p:cNvSpPr txBox="1"/>
          <p:nvPr>
            <p:ph idx="1" type="subTitle"/>
          </p:nvPr>
        </p:nvSpPr>
        <p:spPr>
          <a:xfrm>
            <a:off x="235575" y="228600"/>
            <a:ext cx="3297600" cy="5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Stereotypes in SOC</a:t>
            </a:r>
            <a:endParaRPr b="1" sz="17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23" name="Google Shape;523;p44"/>
          <p:cNvSpPr txBox="1"/>
          <p:nvPr>
            <p:ph idx="1" type="subTitle"/>
          </p:nvPr>
        </p:nvSpPr>
        <p:spPr>
          <a:xfrm>
            <a:off x="547200" y="1293850"/>
            <a:ext cx="25161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Just Alert Monkeys</a:t>
            </a:r>
            <a:endParaRPr sz="1500"/>
          </a:p>
        </p:txBody>
      </p:sp>
      <p:sp>
        <p:nvSpPr>
          <p:cNvPr id="524" name="Google Shape;524;p44"/>
          <p:cNvSpPr txBox="1"/>
          <p:nvPr>
            <p:ph idx="1" type="subTitle"/>
          </p:nvPr>
        </p:nvSpPr>
        <p:spPr>
          <a:xfrm>
            <a:off x="1719725" y="2077100"/>
            <a:ext cx="25161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Endless Tier-1 Ops</a:t>
            </a:r>
            <a:endParaRPr sz="1500"/>
          </a:p>
        </p:txBody>
      </p:sp>
      <p:sp>
        <p:nvSpPr>
          <p:cNvPr id="525" name="Google Shape;525;p44"/>
          <p:cNvSpPr txBox="1"/>
          <p:nvPr>
            <p:ph idx="1" type="subTitle"/>
          </p:nvPr>
        </p:nvSpPr>
        <p:spPr>
          <a:xfrm>
            <a:off x="3896075" y="1082950"/>
            <a:ext cx="35463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Staring at screens all days</a:t>
            </a:r>
            <a:endParaRPr sz="1500"/>
          </a:p>
        </p:txBody>
      </p:sp>
      <p:sp>
        <p:nvSpPr>
          <p:cNvPr id="526" name="Google Shape;526;p44"/>
          <p:cNvSpPr txBox="1"/>
          <p:nvPr>
            <p:ph idx="1" type="subTitle"/>
          </p:nvPr>
        </p:nvSpPr>
        <p:spPr>
          <a:xfrm>
            <a:off x="964800" y="2860350"/>
            <a:ext cx="20985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No Creativity</a:t>
            </a:r>
            <a:endParaRPr sz="1500"/>
          </a:p>
        </p:txBody>
      </p:sp>
      <p:sp>
        <p:nvSpPr>
          <p:cNvPr id="527" name="Google Shape;527;p44"/>
          <p:cNvSpPr txBox="1"/>
          <p:nvPr>
            <p:ph idx="1" type="subTitle"/>
          </p:nvPr>
        </p:nvSpPr>
        <p:spPr>
          <a:xfrm>
            <a:off x="3154650" y="2960038"/>
            <a:ext cx="20985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Cost Center</a:t>
            </a:r>
            <a:endParaRPr sz="1500"/>
          </a:p>
        </p:txBody>
      </p:sp>
      <p:sp>
        <p:nvSpPr>
          <p:cNvPr id="528" name="Google Shape;528;p44"/>
          <p:cNvSpPr txBox="1"/>
          <p:nvPr>
            <p:ph idx="1" type="subTitle"/>
          </p:nvPr>
        </p:nvSpPr>
        <p:spPr>
          <a:xfrm>
            <a:off x="4159875" y="1827350"/>
            <a:ext cx="24282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Never Proactive</a:t>
            </a:r>
            <a:endParaRPr sz="1500"/>
          </a:p>
        </p:txBody>
      </p:sp>
      <p:sp>
        <p:nvSpPr>
          <p:cNvPr id="529" name="Google Shape;529;p44"/>
          <p:cNvSpPr txBox="1"/>
          <p:nvPr>
            <p:ph idx="1" type="subTitle"/>
          </p:nvPr>
        </p:nvSpPr>
        <p:spPr>
          <a:xfrm>
            <a:off x="4785675" y="2393700"/>
            <a:ext cx="39807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Replaceable by Super EDR/XDR</a:t>
            </a:r>
            <a:endParaRPr sz="1500"/>
          </a:p>
        </p:txBody>
      </p:sp>
      <p:sp>
        <p:nvSpPr>
          <p:cNvPr id="530" name="Google Shape;530;p44"/>
          <p:cNvSpPr txBox="1"/>
          <p:nvPr>
            <p:ph idx="1" type="subTitle"/>
          </p:nvPr>
        </p:nvSpPr>
        <p:spPr>
          <a:xfrm>
            <a:off x="6720100" y="1510738"/>
            <a:ext cx="20985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Cost Center</a:t>
            </a:r>
            <a:endParaRPr sz="1500"/>
          </a:p>
        </p:txBody>
      </p:sp>
      <p:sp>
        <p:nvSpPr>
          <p:cNvPr id="531" name="Google Shape;531;p44"/>
          <p:cNvSpPr txBox="1"/>
          <p:nvPr>
            <p:ph idx="1" type="subTitle"/>
          </p:nvPr>
        </p:nvSpPr>
        <p:spPr>
          <a:xfrm>
            <a:off x="4433425" y="3387850"/>
            <a:ext cx="3980700" cy="42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Urbanist"/>
              <a:buChar char="●"/>
            </a:pPr>
            <a:r>
              <a:rPr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Compliance Checkbox</a:t>
            </a:r>
            <a:endParaRPr sz="1500"/>
          </a:p>
        </p:txBody>
      </p:sp>
      <p:sp>
        <p:nvSpPr>
          <p:cNvPr id="532" name="Google Shape;532;p4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"/>
          <p:cNvSpPr txBox="1"/>
          <p:nvPr>
            <p:ph type="title"/>
          </p:nvPr>
        </p:nvSpPr>
        <p:spPr>
          <a:xfrm>
            <a:off x="228600" y="290448"/>
            <a:ext cx="36558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Boring to Engaging</a:t>
            </a:r>
            <a:endParaRPr/>
          </a:p>
        </p:txBody>
      </p:sp>
      <p:sp>
        <p:nvSpPr>
          <p:cNvPr id="538" name="Google Shape;538;p45"/>
          <p:cNvSpPr txBox="1"/>
          <p:nvPr>
            <p:ph idx="1" type="subTitle"/>
          </p:nvPr>
        </p:nvSpPr>
        <p:spPr>
          <a:xfrm>
            <a:off x="4525075" y="1426525"/>
            <a:ext cx="3926400" cy="292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Redefine the Job Description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Detection Enhancement and Developments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Threat Hunting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Understand the Environment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Automate the Grind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Simulate Adversary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Explore what’s out there (Including AI)</a:t>
            </a:r>
            <a:endParaRPr sz="1400">
              <a:solidFill>
                <a:schemeClr val="dk2"/>
              </a:solidFill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Celebrate </a:t>
            </a:r>
            <a:r>
              <a:rPr lang="en" sz="1400">
                <a:solidFill>
                  <a:schemeClr val="dk2"/>
                </a:solidFill>
              </a:rPr>
              <a:t>the</a:t>
            </a:r>
            <a:r>
              <a:rPr lang="en" sz="1400">
                <a:solidFill>
                  <a:schemeClr val="dk2"/>
                </a:solidFill>
              </a:rPr>
              <a:t> Wins</a:t>
            </a:r>
            <a:endParaRPr sz="1400">
              <a:solidFill>
                <a:schemeClr val="dk2"/>
              </a:solidFill>
            </a:endParaRPr>
          </a:p>
        </p:txBody>
      </p:sp>
      <p:grpSp>
        <p:nvGrpSpPr>
          <p:cNvPr id="539" name="Google Shape;539;p45"/>
          <p:cNvGrpSpPr/>
          <p:nvPr/>
        </p:nvGrpSpPr>
        <p:grpSpPr>
          <a:xfrm rot="5400000">
            <a:off x="4618963" y="1781091"/>
            <a:ext cx="228589" cy="228622"/>
            <a:chOff x="1688332" y="4135245"/>
            <a:chExt cx="338700" cy="338700"/>
          </a:xfrm>
        </p:grpSpPr>
        <p:sp>
          <p:nvSpPr>
            <p:cNvPr id="540" name="Google Shape;540;p45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41" name="Google Shape;541;p45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542" name="Google Shape;542;p45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45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44" name="Google Shape;544;p4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46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46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46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2" name="Google Shape;552;p46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553" name="Google Shape;553;p4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54" name="Google Shape;554;p4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55" name="Google Shape;555;p4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4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57" name="Google Shape;557;p46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558" name="Google Shape;558;p4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59" name="Google Shape;559;p4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60" name="Google Shape;560;p4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4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2" name="Google Shape;562;p46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563" name="Google Shape;563;p46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64" name="Google Shape;564;p46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65" name="Google Shape;565;p46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46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67" name="Google Shape;567;p46"/>
          <p:cNvSpPr txBox="1"/>
          <p:nvPr>
            <p:ph type="title"/>
          </p:nvPr>
        </p:nvSpPr>
        <p:spPr>
          <a:xfrm>
            <a:off x="228600" y="613525"/>
            <a:ext cx="7223400" cy="406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Detection Beyond the Obvious</a:t>
            </a:r>
            <a:endParaRPr/>
          </a:p>
        </p:txBody>
      </p:sp>
      <p:sp>
        <p:nvSpPr>
          <p:cNvPr id="568" name="Google Shape;568;p46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69" name="Google Shape;569;p46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70" name="Google Shape;570;p46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71" name="Google Shape;571;p46"/>
          <p:cNvSpPr txBox="1"/>
          <p:nvPr>
            <p:ph idx="8" type="body"/>
          </p:nvPr>
        </p:nvSpPr>
        <p:spPr>
          <a:xfrm>
            <a:off x="288575" y="2787925"/>
            <a:ext cx="2665200" cy="178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Be Proactive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Be </a:t>
            </a:r>
            <a:r>
              <a:rPr lang="en"/>
              <a:t>vigilant</a:t>
            </a:r>
            <a:r>
              <a:rPr lang="en"/>
              <a:t> with things out there.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Understand your environment.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Utilize the threat feeds and sources.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Think like a threat actor.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Anticipate the unknown.</a:t>
            </a:r>
            <a:endParaRPr/>
          </a:p>
        </p:txBody>
      </p:sp>
      <p:sp>
        <p:nvSpPr>
          <p:cNvPr id="572" name="Google Shape;572;p46"/>
          <p:cNvSpPr txBox="1"/>
          <p:nvPr>
            <p:ph idx="9" type="body"/>
          </p:nvPr>
        </p:nvSpPr>
        <p:spPr>
          <a:xfrm>
            <a:off x="6121425" y="2787900"/>
            <a:ext cx="2665200" cy="178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Make it </a:t>
            </a:r>
            <a:r>
              <a:rPr b="1" lang="en" sz="1400"/>
              <a:t>Transparent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Document why these detections exist.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Define how to act on these detections.</a:t>
            </a:r>
            <a:endParaRPr/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System owners know the best about their systems. Let them know and work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6"/>
          <p:cNvSpPr txBox="1"/>
          <p:nvPr>
            <p:ph idx="13" type="body"/>
          </p:nvPr>
        </p:nvSpPr>
        <p:spPr>
          <a:xfrm>
            <a:off x="3192450" y="2826600"/>
            <a:ext cx="2665200" cy="174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2"/>
                </a:solidFill>
              </a:rPr>
              <a:t>Build for your environment</a:t>
            </a:r>
            <a:endParaRPr b="1"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2"/>
              </a:solidFill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Char char="●"/>
            </a:pP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Not everything out there is worth giving attention.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Char char="●"/>
            </a:pP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But </a:t>
            </a: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negligence</a:t>
            </a: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is the enemy. 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Char char="●"/>
            </a:pP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Multi-level detection is your buddy.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213359" lvl="0" marL="27432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Char char="●"/>
            </a:pPr>
            <a:r>
              <a:rPr lang="en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Humans are part of your security controls.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574" name="Google Shape;574;p4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79" name="Google Shape;579;p47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80" name="Google Shape;580;p47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81" name="Google Shape;581;p47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2" name="Google Shape;582;p47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Hunt is On.</a:t>
            </a:r>
            <a:endParaRPr/>
          </a:p>
        </p:txBody>
      </p:sp>
      <p:sp>
        <p:nvSpPr>
          <p:cNvPr id="583" name="Google Shape;583;p47"/>
          <p:cNvSpPr txBox="1"/>
          <p:nvPr>
            <p:ph idx="1" type="body"/>
          </p:nvPr>
        </p:nvSpPr>
        <p:spPr>
          <a:xfrm>
            <a:off x="235575" y="1635700"/>
            <a:ext cx="3900300" cy="23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</a:rPr>
              <a:t>Threat hunting is arguably the most interesting part of SOC works.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>
                <a:solidFill>
                  <a:schemeClr val="dk2"/>
                </a:solidFill>
              </a:rPr>
              <a:t>A few things to keep in mind: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en" sz="1400">
                <a:solidFill>
                  <a:schemeClr val="dk2"/>
                </a:solidFill>
              </a:rPr>
              <a:t>What to hunt?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en" sz="1400">
                <a:solidFill>
                  <a:schemeClr val="dk2"/>
                </a:solidFill>
              </a:rPr>
              <a:t>How often to hunt?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en" sz="1400">
                <a:solidFill>
                  <a:schemeClr val="dk2"/>
                </a:solidFill>
              </a:rPr>
              <a:t>Where to hunt?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en" sz="1400">
                <a:solidFill>
                  <a:schemeClr val="dk2"/>
                </a:solidFill>
              </a:rPr>
              <a:t>How to measure success?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arenR"/>
            </a:pPr>
            <a:r>
              <a:rPr lang="en" sz="1400">
                <a:solidFill>
                  <a:schemeClr val="dk2"/>
                </a:solidFill>
              </a:rPr>
              <a:t>And how to make it fun?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84" name="Google Shape;584;p47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585" name="Google Shape;585;p47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VarCamp 2025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90" name="Google Shape;590;p48"/>
          <p:cNvPicPr preferRelativeResize="0"/>
          <p:nvPr/>
        </p:nvPicPr>
        <p:blipFill rotWithShape="1">
          <a:blip r:embed="rId4">
            <a:alphaModFix/>
          </a:blip>
          <a:srcRect b="50283" l="35228" r="7527" t="-4323"/>
          <a:stretch/>
        </p:blipFill>
        <p:spPr>
          <a:xfrm>
            <a:off x="2932050" y="2084050"/>
            <a:ext cx="3092700" cy="16425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91" name="Google Shape;591;p48"/>
          <p:cNvPicPr preferRelativeResize="0"/>
          <p:nvPr/>
        </p:nvPicPr>
        <p:blipFill rotWithShape="1">
          <a:blip r:embed="rId5">
            <a:alphaModFix/>
          </a:blip>
          <a:srcRect b="2361" l="19958" r="17041" t="24539"/>
          <a:stretch/>
        </p:blipFill>
        <p:spPr>
          <a:xfrm>
            <a:off x="527975" y="2158000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92" name="Google Shape;592;p48"/>
          <p:cNvPicPr preferRelativeResize="0"/>
          <p:nvPr/>
        </p:nvPicPr>
        <p:blipFill rotWithShape="1">
          <a:blip r:embed="rId6">
            <a:alphaModFix/>
          </a:blip>
          <a:srcRect b="35140" l="0" r="15297" t="35140"/>
          <a:stretch/>
        </p:blipFill>
        <p:spPr>
          <a:xfrm>
            <a:off x="6451225" y="2220941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p48"/>
          <p:cNvSpPr txBox="1"/>
          <p:nvPr>
            <p:ph idx="3" type="title"/>
          </p:nvPr>
        </p:nvSpPr>
        <p:spPr>
          <a:xfrm>
            <a:off x="228600" y="689725"/>
            <a:ext cx="5481300" cy="44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Simplified Threat Modelling</a:t>
            </a:r>
            <a:endParaRPr/>
          </a:p>
        </p:txBody>
      </p:sp>
      <p:sp>
        <p:nvSpPr>
          <p:cNvPr id="594" name="Google Shape;594;p4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95" name="Google Shape;595;p48"/>
          <p:cNvSpPr txBox="1"/>
          <p:nvPr>
            <p:ph idx="4294967295" type="subTitle"/>
          </p:nvPr>
        </p:nvSpPr>
        <p:spPr>
          <a:xfrm>
            <a:off x="3545225" y="2588650"/>
            <a:ext cx="1886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Threat Scenarios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6" name="Google Shape;596;p48"/>
          <p:cNvSpPr txBox="1"/>
          <p:nvPr>
            <p:ph idx="4294967295" type="subTitle"/>
          </p:nvPr>
        </p:nvSpPr>
        <p:spPr>
          <a:xfrm>
            <a:off x="619175" y="2624650"/>
            <a:ext cx="1886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Threat Targets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7" name="Google Shape;597;p48"/>
          <p:cNvSpPr txBox="1"/>
          <p:nvPr>
            <p:ph idx="4294967295" type="subTitle"/>
          </p:nvPr>
        </p:nvSpPr>
        <p:spPr>
          <a:xfrm>
            <a:off x="6590425" y="2624645"/>
            <a:ext cx="1886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Controls</a:t>
            </a:r>
            <a:endParaRPr sz="17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8" name="Google Shape;598;p48"/>
          <p:cNvSpPr txBox="1"/>
          <p:nvPr/>
        </p:nvSpPr>
        <p:spPr>
          <a:xfrm>
            <a:off x="6859200" y="4683725"/>
            <a:ext cx="205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5F5F5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VarCamp 2025</a:t>
            </a:r>
            <a:endParaRPr sz="700">
              <a:solidFill>
                <a:srgbClr val="F5F5F5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/>
          <p:nvPr>
            <p:ph idx="6" type="title"/>
          </p:nvPr>
        </p:nvSpPr>
        <p:spPr>
          <a:xfrm>
            <a:off x="233850" y="228600"/>
            <a:ext cx="3219000" cy="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rbanist Medium"/>
                <a:ea typeface="Urbanist Medium"/>
                <a:cs typeface="Urbanist Medium"/>
                <a:sym typeface="Urbanist Medium"/>
              </a:rPr>
              <a:t>Threat Modeling Exercise</a:t>
            </a:r>
            <a:endParaRPr sz="1800"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04" name="Google Shape;604;p49"/>
          <p:cNvSpPr txBox="1"/>
          <p:nvPr>
            <p:ph idx="6" type="title"/>
          </p:nvPr>
        </p:nvSpPr>
        <p:spPr>
          <a:xfrm>
            <a:off x="233850" y="740675"/>
            <a:ext cx="21900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2-Tier Web Application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rbanist Medium"/>
              <a:buChar char="●"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Web Server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rbanist Medium"/>
              <a:buChar char="●"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Database Server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05" name="Google Shape;605;p49"/>
          <p:cNvSpPr txBox="1"/>
          <p:nvPr>
            <p:ph idx="4294967295" type="subTitle"/>
          </p:nvPr>
        </p:nvSpPr>
        <p:spPr>
          <a:xfrm>
            <a:off x="3252075" y="245388"/>
            <a:ext cx="1657800" cy="423600"/>
          </a:xfrm>
          <a:prstGeom prst="rect">
            <a:avLst/>
          </a:prstGeom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</a:rPr>
              <a:t>Sensitive data in DB</a:t>
            </a:r>
            <a:endParaRPr sz="1200">
              <a:solidFill>
                <a:srgbClr val="E0666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6" name="Google Shape;606;p49"/>
          <p:cNvSpPr txBox="1"/>
          <p:nvPr>
            <p:ph idx="4294967295" type="subTitle"/>
          </p:nvPr>
        </p:nvSpPr>
        <p:spPr>
          <a:xfrm>
            <a:off x="5251800" y="245388"/>
            <a:ext cx="1657800" cy="423600"/>
          </a:xfrm>
          <a:prstGeom prst="rect">
            <a:avLst/>
          </a:prstGeom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</a:rPr>
              <a:t>Server resource</a:t>
            </a:r>
            <a:endParaRPr sz="1200">
              <a:solidFill>
                <a:srgbClr val="E06666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7" name="Google Shape;607;p49"/>
          <p:cNvSpPr/>
          <p:nvPr/>
        </p:nvSpPr>
        <p:spPr>
          <a:xfrm>
            <a:off x="324225" y="2071775"/>
            <a:ext cx="1820400" cy="532200"/>
          </a:xfrm>
          <a:prstGeom prst="ellipse">
            <a:avLst/>
          </a:prstGeom>
          <a:noFill/>
          <a:ln cap="flat" cmpd="sng" w="74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575" lIns="71575" spcFirstLastPara="1" rIns="71575" wrap="square" tIns="71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Hacker stoles sensitive data using DB credentials</a:t>
            </a:r>
            <a:endParaRPr sz="1017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8" name="Google Shape;608;p49"/>
          <p:cNvSpPr/>
          <p:nvPr/>
        </p:nvSpPr>
        <p:spPr>
          <a:xfrm>
            <a:off x="2571845" y="1611711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Admin sets the weak authentication methods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9" name="Google Shape;609;p49"/>
          <p:cNvSpPr/>
          <p:nvPr/>
        </p:nvSpPr>
        <p:spPr>
          <a:xfrm>
            <a:off x="2610486" y="2234590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Admin allows public connection to db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0" name="Google Shape;610;p49"/>
          <p:cNvSpPr/>
          <p:nvPr/>
        </p:nvSpPr>
        <p:spPr>
          <a:xfrm>
            <a:off x="341086" y="2977749"/>
            <a:ext cx="1820400" cy="532200"/>
          </a:xfrm>
          <a:prstGeom prst="ellipse">
            <a:avLst/>
          </a:prstGeom>
          <a:noFill/>
          <a:ln cap="flat" cmpd="sng" w="74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575" lIns="71575" spcFirstLastPara="1" rIns="71575" wrap="square" tIns="71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Hacker compromised the server and use for malicious purpose</a:t>
            </a:r>
            <a:endParaRPr sz="860"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1" name="Google Shape;611;p49"/>
          <p:cNvSpPr/>
          <p:nvPr/>
        </p:nvSpPr>
        <p:spPr>
          <a:xfrm>
            <a:off x="4522858" y="1590019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Hacker stole db credentials from web server config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2" name="Google Shape;612;p49"/>
          <p:cNvSpPr/>
          <p:nvPr/>
        </p:nvSpPr>
        <p:spPr>
          <a:xfrm>
            <a:off x="4576812" y="3577966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Servers have unpatched services running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3" name="Google Shape;613;p49"/>
          <p:cNvSpPr/>
          <p:nvPr/>
        </p:nvSpPr>
        <p:spPr>
          <a:xfrm>
            <a:off x="2610485" y="2955578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Web App is vulnerable to RCE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4" name="Google Shape;614;p49"/>
          <p:cNvSpPr/>
          <p:nvPr/>
        </p:nvSpPr>
        <p:spPr>
          <a:xfrm>
            <a:off x="2610485" y="3595260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Web App is vulnerable to SQLi</a:t>
            </a:r>
            <a:endParaRPr sz="794">
              <a:solidFill>
                <a:schemeClr val="accent3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5" name="Google Shape;615;p49"/>
          <p:cNvSpPr/>
          <p:nvPr/>
        </p:nvSpPr>
        <p:spPr>
          <a:xfrm>
            <a:off x="4577587" y="2912191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Data was altered in upstream.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6" name="Google Shape;616;p49"/>
          <p:cNvSpPr/>
          <p:nvPr/>
        </p:nvSpPr>
        <p:spPr>
          <a:xfrm>
            <a:off x="4577585" y="2222976"/>
            <a:ext cx="1837200" cy="491100"/>
          </a:xfrm>
          <a:prstGeom prst="ellipse">
            <a:avLst/>
          </a:prstGeom>
          <a:noFill/>
          <a:ln cap="flat" cmpd="sng" w="6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6050" lIns="66050" spcFirstLastPara="1" rIns="66050" wrap="square" tIns="66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4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rPr>
              <a:t>Backup data got stolen and leaked credentials</a:t>
            </a:r>
            <a:endParaRPr sz="938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7" name="Google Shape;617;p49"/>
          <p:cNvSpPr/>
          <p:nvPr/>
        </p:nvSpPr>
        <p:spPr>
          <a:xfrm>
            <a:off x="6690150" y="836275"/>
            <a:ext cx="2190000" cy="357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Controls</a:t>
            </a:r>
            <a:endParaRPr b="1" sz="13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DB authentication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Security group rules modifications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Backup Data access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Web App input parameters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Service versions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Upstream</a:t>
            </a: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 verification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Web server file structure modification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11557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rgbClr val="A2C4C9"/>
                </a:solidFill>
                <a:latin typeface="Urbanist"/>
                <a:ea typeface="Urbanist"/>
                <a:cs typeface="Urbanist"/>
                <a:sym typeface="Urbanist"/>
              </a:rPr>
              <a:t>Service Account activities</a:t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2C4C9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18" name="Google Shape;618;p49"/>
          <p:cNvSpPr txBox="1"/>
          <p:nvPr/>
        </p:nvSpPr>
        <p:spPr>
          <a:xfrm>
            <a:off x="6859200" y="4683725"/>
            <a:ext cx="2056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5F5F5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VarCamp 2025</a:t>
            </a:r>
            <a:endParaRPr sz="700">
              <a:solidFill>
                <a:srgbClr val="F5F5F5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19" name="Google Shape;619;p49"/>
          <p:cNvSpPr/>
          <p:nvPr/>
        </p:nvSpPr>
        <p:spPr>
          <a:xfrm>
            <a:off x="2497000" y="1335775"/>
            <a:ext cx="4005000" cy="2991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